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59" r:id="rId4"/>
    <p:sldId id="258" r:id="rId5"/>
    <p:sldId id="257" r:id="rId6"/>
    <p:sldId id="262" r:id="rId7"/>
    <p:sldId id="267" r:id="rId8"/>
    <p:sldId id="271" r:id="rId9"/>
    <p:sldId id="275" r:id="rId10"/>
    <p:sldId id="273" r:id="rId11"/>
    <p:sldId id="274" r:id="rId12"/>
    <p:sldId id="263" r:id="rId13"/>
    <p:sldId id="265" r:id="rId14"/>
    <p:sldId id="276" r:id="rId15"/>
    <p:sldId id="270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C9991-BC1B-4D93-B9F0-A78EAB190428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06CF0-3CEA-4818-ABB3-AA347FD66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928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06CF0-3CEA-4818-ABB3-AA347FD6629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469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684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483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826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891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372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604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829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701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701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784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394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6F9CC-E832-4C9A-8DAF-BE3E13745921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5A93A-3E7C-46F4-82D4-49EFAC595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71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setwalls.ru/pic/201304/1280x768/setwalls.ru-259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785"/>
            <a:ext cx="9146502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>
                <a:solidFill>
                  <a:schemeClr val="bg1"/>
                </a:solidFill>
                <a:latin typeface="a_SignboardCps" pitchFamily="82" charset="-52"/>
              </a:rPr>
              <a:t>Т</a:t>
            </a:r>
            <a:r>
              <a:rPr lang="ru-RU" sz="4900" dirty="0" smtClean="0">
                <a:solidFill>
                  <a:schemeClr val="bg1"/>
                </a:solidFill>
                <a:latin typeface="a_SignboardCps" pitchFamily="82" charset="-52"/>
              </a:rPr>
              <a:t>еатр </a:t>
            </a:r>
            <a:r>
              <a:rPr lang="ru-RU" sz="4900" dirty="0">
                <a:solidFill>
                  <a:schemeClr val="bg1"/>
                </a:solidFill>
                <a:latin typeface="a_SignboardCps" pitchFamily="82" charset="-52"/>
              </a:rPr>
              <a:t>начинается с </a:t>
            </a:r>
            <a:r>
              <a:rPr lang="ru-RU" sz="4900" dirty="0" smtClean="0">
                <a:solidFill>
                  <a:schemeClr val="bg1"/>
                </a:solidFill>
                <a:latin typeface="a_SignboardCps" pitchFamily="82" charset="-52"/>
              </a:rPr>
              <a:t>вешалки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3514666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4000" b="1" dirty="0">
                <a:solidFill>
                  <a:schemeClr val="bg1"/>
                </a:solidFill>
                <a:latin typeface="Alexandra Zeferino One" pitchFamily="66" charset="0"/>
              </a:rPr>
              <a:t>Станиславский </a:t>
            </a:r>
            <a:endParaRPr lang="ru-RU" sz="4000" b="1" dirty="0" smtClean="0">
              <a:solidFill>
                <a:schemeClr val="bg1"/>
              </a:solidFill>
              <a:latin typeface="Alexandra Zeferino One" pitchFamily="66" charset="0"/>
            </a:endParaRPr>
          </a:p>
          <a:p>
            <a:pPr algn="r"/>
            <a:r>
              <a:rPr lang="ru-RU" sz="4000" b="1" dirty="0" smtClean="0">
                <a:solidFill>
                  <a:schemeClr val="bg1"/>
                </a:solidFill>
                <a:latin typeface="Alexandra Zeferino One" pitchFamily="66" charset="0"/>
              </a:rPr>
              <a:t>Константин </a:t>
            </a:r>
            <a:r>
              <a:rPr lang="ru-RU" sz="4000" b="1" dirty="0">
                <a:solidFill>
                  <a:schemeClr val="bg1"/>
                </a:solidFill>
                <a:latin typeface="Alexandra Zeferino One" pitchFamily="66" charset="0"/>
              </a:rPr>
              <a:t>Сергеевич</a:t>
            </a:r>
            <a:endParaRPr lang="ru-RU" sz="4000" b="1" dirty="0">
              <a:latin typeface="Alexandra Zeferino One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5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2"/>
          <p:cNvSpPr>
            <a:spLocks/>
          </p:cNvSpPr>
          <p:nvPr/>
        </p:nvSpPr>
        <p:spPr bwMode="auto">
          <a:xfrm>
            <a:off x="1033463" y="261938"/>
            <a:ext cx="764381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</a:rPr>
              <a:t>Форматирование страниц документов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1187772" y="1988840"/>
            <a:ext cx="3529012" cy="5048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Параметры страницы</a:t>
            </a:r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 flipV="1">
            <a:off x="1475109" y="2492078"/>
            <a:ext cx="0" cy="244792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715197" y="2707978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Книжная</a:t>
            </a: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4715197" y="3284240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Альбомная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788222" y="4147840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Верхнее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788222" y="4724103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Нижнее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788222" y="5300365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Левое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788222" y="5876628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Правое</a:t>
            </a: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rot="16200000" flipV="1">
            <a:off x="1727522" y="3031827"/>
            <a:ext cx="0" cy="504825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 rot="16200000" flipV="1">
            <a:off x="1727522" y="4687590"/>
            <a:ext cx="0" cy="504825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 rot="5400000">
            <a:off x="4211165" y="2708772"/>
            <a:ext cx="288925" cy="719138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 rot="16200000" flipV="1">
            <a:off x="4283397" y="2996903"/>
            <a:ext cx="215900" cy="647700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979934" y="2996903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Ориентация</a:t>
            </a: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 rot="5400000">
            <a:off x="4031778" y="4256584"/>
            <a:ext cx="720725" cy="792163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 rot="5400000">
            <a:off x="4391347" y="4616153"/>
            <a:ext cx="73025" cy="720725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rot="16200000" flipV="1">
            <a:off x="4104010" y="4832052"/>
            <a:ext cx="576262" cy="792163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rot="16200000" flipV="1">
            <a:off x="3815878" y="5120184"/>
            <a:ext cx="1152525" cy="792163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1979934" y="4724103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Поля</a:t>
            </a:r>
          </a:p>
        </p:txBody>
      </p:sp>
      <p:pic>
        <p:nvPicPr>
          <p:cNvPr id="20509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055" y="1289551"/>
            <a:ext cx="4259262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0331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1" animBg="1"/>
      <p:bldP spid="29702" grpId="1" animBg="1"/>
      <p:bldP spid="2" grpId="1" animBg="1"/>
      <p:bldP spid="3" grpId="1" animBg="1"/>
      <p:bldP spid="4" grpId="1" animBg="1"/>
      <p:bldP spid="5" grpId="1" animBg="1"/>
      <p:bldP spid="6" grpId="1" animBg="1"/>
      <p:bldP spid="11" grpId="1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/>
          </p:cNvSpPr>
          <p:nvPr/>
        </p:nvSpPr>
        <p:spPr bwMode="auto">
          <a:xfrm>
            <a:off x="992730" y="603668"/>
            <a:ext cx="764381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</a:rPr>
              <a:t>Сохранение документа в различных текстовых форматах</a:t>
            </a: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1084012" y="2601913"/>
            <a:ext cx="1008062" cy="3952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TXT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1084012" y="3178175"/>
            <a:ext cx="1008062" cy="3952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DOC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Line 22"/>
          <p:cNvSpPr>
            <a:spLocks noChangeShapeType="1"/>
          </p:cNvSpPr>
          <p:nvPr/>
        </p:nvSpPr>
        <p:spPr bwMode="auto">
          <a:xfrm rot="16200000" flipV="1">
            <a:off x="-825751" y="4006850"/>
            <a:ext cx="338455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" name="Line 26"/>
          <p:cNvSpPr>
            <a:spLocks noChangeShapeType="1"/>
          </p:cNvSpPr>
          <p:nvPr/>
        </p:nvSpPr>
        <p:spPr bwMode="auto">
          <a:xfrm rot="10800000" flipH="1">
            <a:off x="866524" y="2817813"/>
            <a:ext cx="252413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1084012" y="3754438"/>
            <a:ext cx="1008062" cy="3952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ODT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1084012" y="4330700"/>
            <a:ext cx="1008062" cy="3952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RTF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1084012" y="4906963"/>
            <a:ext cx="1008062" cy="3952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HTML</a:t>
            </a:r>
            <a:r>
              <a:rPr lang="ru-RU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1084012" y="5483225"/>
            <a:ext cx="1008062" cy="3952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PDF</a:t>
            </a:r>
            <a:r>
              <a:rPr lang="ru-RU" b="1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868112" y="1809750"/>
            <a:ext cx="4679950" cy="4667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FFFFFF"/>
                </a:solidFill>
                <a:cs typeface="Arial" charset="0"/>
              </a:rPr>
              <a:t>Форматы текстовых файлов</a:t>
            </a:r>
            <a:r>
              <a:rPr lang="ru-RU" b="1" dirty="0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2" name="Line 26"/>
          <p:cNvSpPr>
            <a:spLocks noChangeShapeType="1"/>
          </p:cNvSpPr>
          <p:nvPr/>
        </p:nvSpPr>
        <p:spPr bwMode="auto">
          <a:xfrm rot="10800000" flipH="1">
            <a:off x="866524" y="3394075"/>
            <a:ext cx="252413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" name="Line 26"/>
          <p:cNvSpPr>
            <a:spLocks noChangeShapeType="1"/>
          </p:cNvSpPr>
          <p:nvPr/>
        </p:nvSpPr>
        <p:spPr bwMode="auto">
          <a:xfrm rot="10800000" flipH="1">
            <a:off x="866524" y="3970338"/>
            <a:ext cx="252413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8" name="Line 26"/>
          <p:cNvSpPr>
            <a:spLocks noChangeShapeType="1"/>
          </p:cNvSpPr>
          <p:nvPr/>
        </p:nvSpPr>
        <p:spPr bwMode="auto">
          <a:xfrm rot="10800000" flipH="1">
            <a:off x="866524" y="4546600"/>
            <a:ext cx="252413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" name="Line 26"/>
          <p:cNvSpPr>
            <a:spLocks noChangeShapeType="1"/>
          </p:cNvSpPr>
          <p:nvPr/>
        </p:nvSpPr>
        <p:spPr bwMode="auto">
          <a:xfrm rot="10800000" flipH="1">
            <a:off x="866524" y="5122863"/>
            <a:ext cx="252413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" name="Line 26"/>
          <p:cNvSpPr>
            <a:spLocks noChangeShapeType="1"/>
          </p:cNvSpPr>
          <p:nvPr/>
        </p:nvSpPr>
        <p:spPr bwMode="auto">
          <a:xfrm rot="10800000" flipH="1">
            <a:off x="866524" y="5699125"/>
            <a:ext cx="252413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2668337" y="2601913"/>
            <a:ext cx="6048375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сохраняет текст без форматирования</a:t>
            </a: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2668337" y="3249613"/>
            <a:ext cx="6048375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собственный формат документов </a:t>
            </a:r>
            <a:r>
              <a:rPr lang="en-US">
                <a:latin typeface="Calibri" pitchFamily="34" charset="0"/>
              </a:rPr>
              <a:t>Microsoft Word</a:t>
            </a:r>
            <a:endParaRPr lang="ru-RU">
              <a:latin typeface="Calibri" pitchFamily="34" charset="0"/>
            </a:endParaRPr>
          </a:p>
        </p:txBody>
      </p:sp>
      <p:sp>
        <p:nvSpPr>
          <p:cNvPr id="21530" name="Rectangle 26"/>
          <p:cNvSpPr>
            <a:spLocks noChangeArrowheads="1"/>
          </p:cNvSpPr>
          <p:nvPr/>
        </p:nvSpPr>
        <p:spPr bwMode="auto">
          <a:xfrm>
            <a:off x="2668337" y="3825875"/>
            <a:ext cx="6048375" cy="3603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собственный формат документов </a:t>
            </a:r>
            <a:r>
              <a:rPr lang="en-US">
                <a:latin typeface="Calibri" pitchFamily="34" charset="0"/>
              </a:rPr>
              <a:t>OpenOffice.org Writer</a:t>
            </a:r>
            <a:endParaRPr lang="ru-RU">
              <a:latin typeface="Calibri" pitchFamily="34" charset="0"/>
            </a:endParaRPr>
          </a:p>
        </p:txBody>
      </p:sp>
      <p:sp>
        <p:nvSpPr>
          <p:cNvPr id="21531" name="Rectangle 27"/>
          <p:cNvSpPr>
            <a:spLocks noChangeArrowheads="1"/>
          </p:cNvSpPr>
          <p:nvPr/>
        </p:nvSpPr>
        <p:spPr bwMode="auto">
          <a:xfrm>
            <a:off x="2668337" y="4402138"/>
            <a:ext cx="6048375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универсальный формат</a:t>
            </a:r>
          </a:p>
        </p:txBody>
      </p:sp>
      <p:sp>
        <p:nvSpPr>
          <p:cNvPr id="21532" name="Rectangle 28"/>
          <p:cNvSpPr>
            <a:spLocks noChangeArrowheads="1"/>
          </p:cNvSpPr>
          <p:nvPr/>
        </p:nvSpPr>
        <p:spPr bwMode="auto">
          <a:xfrm>
            <a:off x="2668337" y="4906963"/>
            <a:ext cx="6048375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формат для хранения </a:t>
            </a:r>
            <a:r>
              <a:rPr lang="en-US">
                <a:latin typeface="Calibri" pitchFamily="34" charset="0"/>
              </a:rPr>
              <a:t>Web-</a:t>
            </a:r>
            <a:r>
              <a:rPr lang="ru-RU">
                <a:latin typeface="Calibri" pitchFamily="34" charset="0"/>
              </a:rPr>
              <a:t>страниц</a:t>
            </a:r>
          </a:p>
        </p:txBody>
      </p:sp>
      <p:sp>
        <p:nvSpPr>
          <p:cNvPr id="21533" name="Rectangle 29"/>
          <p:cNvSpPr>
            <a:spLocks noChangeArrowheads="1"/>
          </p:cNvSpPr>
          <p:nvPr/>
        </p:nvSpPr>
        <p:spPr bwMode="auto">
          <a:xfrm>
            <a:off x="2668337" y="5483225"/>
            <a:ext cx="6048375" cy="5746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формат для представления в электронном виде </a:t>
            </a:r>
          </a:p>
          <a:p>
            <a:pPr algn="ctr"/>
            <a:r>
              <a:rPr lang="ru-RU">
                <a:latin typeface="Calibri" pitchFamily="34" charset="0"/>
              </a:rPr>
              <a:t>печатных документов</a:t>
            </a:r>
          </a:p>
        </p:txBody>
      </p:sp>
      <p:sp>
        <p:nvSpPr>
          <p:cNvPr id="21534" name="Line 30"/>
          <p:cNvSpPr>
            <a:spLocks noChangeShapeType="1"/>
          </p:cNvSpPr>
          <p:nvPr/>
        </p:nvSpPr>
        <p:spPr bwMode="auto">
          <a:xfrm>
            <a:off x="2452437" y="2817813"/>
            <a:ext cx="2159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/>
          </a:p>
        </p:txBody>
      </p:sp>
      <p:sp>
        <p:nvSpPr>
          <p:cNvPr id="21535" name="Line 31"/>
          <p:cNvSpPr>
            <a:spLocks noChangeShapeType="1"/>
          </p:cNvSpPr>
          <p:nvPr/>
        </p:nvSpPr>
        <p:spPr bwMode="auto">
          <a:xfrm>
            <a:off x="2452437" y="3394075"/>
            <a:ext cx="2159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/>
          </a:p>
        </p:txBody>
      </p:sp>
      <p:sp>
        <p:nvSpPr>
          <p:cNvPr id="21536" name="Line 32"/>
          <p:cNvSpPr>
            <a:spLocks noChangeShapeType="1"/>
          </p:cNvSpPr>
          <p:nvPr/>
        </p:nvSpPr>
        <p:spPr bwMode="auto">
          <a:xfrm>
            <a:off x="2452437" y="3970338"/>
            <a:ext cx="2159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/>
          </a:p>
        </p:txBody>
      </p:sp>
      <p:sp>
        <p:nvSpPr>
          <p:cNvPr id="21538" name="Line 34"/>
          <p:cNvSpPr>
            <a:spLocks noChangeShapeType="1"/>
          </p:cNvSpPr>
          <p:nvPr/>
        </p:nvSpPr>
        <p:spPr bwMode="auto">
          <a:xfrm>
            <a:off x="2452437" y="5122863"/>
            <a:ext cx="2159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/>
          </a:p>
        </p:txBody>
      </p:sp>
      <p:sp>
        <p:nvSpPr>
          <p:cNvPr id="21539" name="Line 35"/>
          <p:cNvSpPr>
            <a:spLocks noChangeShapeType="1"/>
          </p:cNvSpPr>
          <p:nvPr/>
        </p:nvSpPr>
        <p:spPr bwMode="auto">
          <a:xfrm>
            <a:off x="2452437" y="5699125"/>
            <a:ext cx="2159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/>
          </a:p>
        </p:txBody>
      </p:sp>
      <p:sp>
        <p:nvSpPr>
          <p:cNvPr id="11" name="Line 32"/>
          <p:cNvSpPr>
            <a:spLocks noChangeShapeType="1"/>
          </p:cNvSpPr>
          <p:nvPr/>
        </p:nvSpPr>
        <p:spPr bwMode="auto">
          <a:xfrm>
            <a:off x="2452437" y="4618038"/>
            <a:ext cx="2159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/>
          </a:p>
        </p:txBody>
      </p:sp>
      <p:pic>
        <p:nvPicPr>
          <p:cNvPr id="16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074" y="4330700"/>
            <a:ext cx="476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074" y="5483225"/>
            <a:ext cx="4572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7" name="Picture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074" y="4906963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074" y="3178175"/>
            <a:ext cx="476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0" name="Picture 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12" y="2530475"/>
            <a:ext cx="390525" cy="50482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1542" name="Picture 3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074" y="3754438"/>
            <a:ext cx="4572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5224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freelancejob.ru/upload/528/056c64d9574ebdfd64a8dd49aa02fc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29" y="165110"/>
            <a:ext cx="224556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muzkarta.info/f/i/b86536b5a8f566d5b8659418625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366" y="194454"/>
            <a:ext cx="2407623" cy="3407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96mp.ru/assets/files/images/test/%D0%9F%D0%BB%D0%B0%D0%BA%D0%B0%D1%82%D1%8B,%20%D0%90%D1%84%D0%B8%D1%88%D0%B8%20(5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61491"/>
            <a:ext cx="2455186" cy="368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frydaycafe.ru/image/catalog/blog/july/afisha-noyab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79" y="3428999"/>
            <a:ext cx="2290790" cy="32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holydance.com.ua/wp-content/uploads/2016/12/%D1%80%D0%B0%D1%81%D0%BF%D0%B8%D1%81%D0%B0%D0%BD%D0%B8%D0%B5-%D0%BE%D1%82%D0%BA%D1%80-%D1%83%D1%80%D0%BE%D0%BA%D0%BE%D0%B2-1024x66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231" y="3739276"/>
            <a:ext cx="4608512" cy="297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78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ustrus.ru/images/phocagallery/dekor/zanavesi/1432121608_curtain-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" y="-9374"/>
            <a:ext cx="9144000" cy="68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83568" y="88772"/>
            <a:ext cx="792087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200" b="1" dirty="0" smtClean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</a:rPr>
              <a:t>Определите, к какой группе операций относятся следующие действия.</a:t>
            </a:r>
            <a:endParaRPr lang="ru-RU" sz="3200" b="1" dirty="0">
              <a:solidFill>
                <a:schemeClr val="bg1"/>
              </a:solidFill>
              <a:effectLst>
                <a:glow rad="241300">
                  <a:schemeClr val="accent2">
                    <a:satMod val="175000"/>
                    <a:alpha val="65000"/>
                  </a:schemeClr>
                </a:glow>
              </a:effectLst>
              <a:latin typeface="Calibri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 rot="16200000">
            <a:off x="406896" y="2955166"/>
            <a:ext cx="2796748" cy="1008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1.Редактирование 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 rot="16200000">
            <a:off x="5978632" y="2760433"/>
            <a:ext cx="2839330" cy="1008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2.Форматирование  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25215" y="1345300"/>
            <a:ext cx="3816424" cy="3340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Замена одного символа на другой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18081" y="1844824"/>
            <a:ext cx="3816424" cy="3340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Вставка пропущенного слова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18081" y="2295670"/>
            <a:ext cx="3816424" cy="3340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Изменение шрифта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53815" y="2803917"/>
            <a:ext cx="3816424" cy="3340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Удаление фрагмента текста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53815" y="3257308"/>
            <a:ext cx="3816424" cy="3340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Выравнивание теста по ширине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75451" y="3717032"/>
            <a:ext cx="3816424" cy="5200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Автоматическая проверки правописания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75451" y="4404810"/>
            <a:ext cx="3816424" cy="5200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Изменение межстрочного расстояния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53815" y="5013176"/>
            <a:ext cx="3816424" cy="5200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Изменение размеров полей страницы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775451" y="5661248"/>
            <a:ext cx="3816424" cy="3600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Удаления ошибочного символа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753815" y="6309320"/>
            <a:ext cx="3816424" cy="37599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 и замена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706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strus.ru/images/phocagallery/dekor/zanavesi/1432121608_curtain-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277955" y="980728"/>
            <a:ext cx="662473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000" b="1" dirty="0" smtClean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</a:rPr>
              <a:t>Рефлексия</a:t>
            </a:r>
            <a:endParaRPr lang="ru-RU" sz="4000" b="1" dirty="0">
              <a:solidFill>
                <a:schemeClr val="bg1"/>
              </a:solidFill>
              <a:effectLst>
                <a:glow rad="241300">
                  <a:schemeClr val="accent2">
                    <a:satMod val="175000"/>
                    <a:alpha val="65000"/>
                  </a:schemeClr>
                </a:glow>
              </a:effectLst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18388" y="1700808"/>
            <a:ext cx="645076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Что нового узнали на уроке?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/>
              <a:t>С какими видами </a:t>
            </a:r>
            <a:r>
              <a:rPr lang="ru-RU" sz="2400" dirty="0"/>
              <a:t>форматирования вы </a:t>
            </a:r>
            <a:r>
              <a:rPr lang="ru-RU" sz="2400" dirty="0" smtClean="0"/>
              <a:t>познакомились </a:t>
            </a:r>
            <a:r>
              <a:rPr lang="ru-RU" sz="2400" dirty="0"/>
              <a:t>сегодня?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Чему научились?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Какой вид форматирования использовали при выполнении практической работы?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Пригодятся ли вам в жизни эти знания и умения? Где?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Довольны ли вы результатами своей работы на уроке?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Что у вас получилось лучше всего и без ошибок?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/>
              <a:t>Что не получилось сегодня</a:t>
            </a:r>
            <a:r>
              <a:rPr lang="ru-RU" sz="2400" dirty="0" smtClean="0"/>
              <a:t>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1668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2"/>
          <p:cNvSpPr>
            <a:spLocks/>
          </p:cNvSpPr>
          <p:nvPr/>
        </p:nvSpPr>
        <p:spPr bwMode="auto">
          <a:xfrm>
            <a:off x="1042988" y="188913"/>
            <a:ext cx="76438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</a:rPr>
              <a:t>Вопросы и задания</a:t>
            </a: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697012" y="908720"/>
            <a:ext cx="77041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80000"/>
              </a:lnSpc>
            </a:pPr>
            <a:r>
              <a:rPr lang="ru-RU" sz="2200" dirty="0">
                <a:latin typeface="Calibri" pitchFamily="34" charset="0"/>
              </a:rPr>
              <a:t>Определите, к какой группе действий относятся следующие действия.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627784" y="1735931"/>
            <a:ext cx="3889375" cy="3603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FF"/>
                </a:solidFill>
                <a:cs typeface="Arial" charset="0"/>
              </a:rPr>
              <a:t>Шрифт</a:t>
            </a:r>
            <a:r>
              <a:rPr lang="ru-RU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636924" y="2170084"/>
            <a:ext cx="3889375" cy="3603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FF"/>
                </a:solidFill>
                <a:cs typeface="Arial" charset="0"/>
              </a:rPr>
              <a:t>Выравнивание</a:t>
            </a:r>
            <a:r>
              <a:rPr lang="ru-RU" sz="2200" b="1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dirty="0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2642072" y="2530447"/>
            <a:ext cx="3889375" cy="3603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FF"/>
                </a:solidFill>
                <a:cs typeface="Arial" charset="0"/>
              </a:rPr>
              <a:t>Интервал после</a:t>
            </a:r>
            <a:r>
              <a:rPr lang="ru-RU" dirty="0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642072" y="3078647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FF"/>
                </a:solidFill>
                <a:cs typeface="Arial" charset="0"/>
              </a:rPr>
              <a:t>Начертание</a:t>
            </a:r>
            <a:r>
              <a:rPr lang="ru-RU" sz="2200" b="1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651213" y="4924923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FF"/>
                </a:solidFill>
                <a:cs typeface="Arial" charset="0"/>
              </a:rPr>
              <a:t>Цвет</a:t>
            </a:r>
            <a:r>
              <a:rPr lang="ru-RU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2642073" y="3588458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FFFFFF"/>
                </a:solidFill>
                <a:cs typeface="Arial" charset="0"/>
              </a:rPr>
              <a:t>Междустрочный интервал</a:t>
            </a:r>
            <a:r>
              <a:rPr lang="ru-RU" dirty="0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2656361" y="4015961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FF"/>
                </a:solidFill>
                <a:cs typeface="Arial" charset="0"/>
              </a:rPr>
              <a:t>Отступ слева</a:t>
            </a:r>
            <a:r>
              <a:rPr lang="ru-RU" sz="2200" b="1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2642073" y="5382903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FF"/>
                </a:solidFill>
                <a:cs typeface="Arial" charset="0"/>
              </a:rPr>
              <a:t>Отступ перед</a:t>
            </a:r>
            <a:r>
              <a:rPr lang="ru-RU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2618683" y="5833594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FF"/>
                </a:solidFill>
                <a:cs typeface="Arial" charset="0"/>
              </a:rPr>
              <a:t>Размер (кегль) шрифта</a:t>
            </a: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2633567" y="4517940"/>
            <a:ext cx="3889375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>
                <a:solidFill>
                  <a:srgbClr val="FFFFFF"/>
                </a:solidFill>
                <a:cs typeface="Arial" charset="0"/>
              </a:rPr>
              <a:t>Отступ справа</a:t>
            </a:r>
            <a:r>
              <a:rPr lang="ru-RU">
                <a:solidFill>
                  <a:srgbClr val="FFFFFF"/>
                </a:solidFill>
                <a:cs typeface="Arial" charset="0"/>
              </a:rPr>
              <a:t> </a:t>
            </a: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 rot="-5400000">
            <a:off x="-828724" y="3951698"/>
            <a:ext cx="4752975" cy="5762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Свойства  символов</a:t>
            </a: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 rot="-5400000">
            <a:off x="4959575" y="3771518"/>
            <a:ext cx="4752975" cy="576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>
                <a:solidFill>
                  <a:srgbClr val="FFFFFF"/>
                </a:solidFill>
                <a:latin typeface="Calibri" pitchFamily="34" charset="0"/>
              </a:rPr>
              <a:t>Свойства  абзацев </a:t>
            </a:r>
          </a:p>
        </p:txBody>
      </p:sp>
    </p:spTree>
    <p:extLst>
      <p:ext uri="{BB962C8B-B14F-4D97-AF65-F5344CB8AC3E}">
        <p14:creationId xmlns:p14="http://schemas.microsoft.com/office/powerpoint/2010/main" val="37893422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2"/>
          <p:cNvSpPr>
            <a:spLocks/>
          </p:cNvSpPr>
          <p:nvPr/>
        </p:nvSpPr>
        <p:spPr bwMode="auto">
          <a:xfrm>
            <a:off x="1042988" y="188913"/>
            <a:ext cx="76438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</a:rPr>
              <a:t>Вопросы и задания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940594" y="1124744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latin typeface="Calibri" pitchFamily="34" charset="0"/>
              </a:rPr>
              <a:t>Что понимается под форматированием текста?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812169" y="1382434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latin typeface="Calibri" pitchFamily="34" charset="0"/>
              </a:rPr>
              <a:t>В чём основная цель форматирования?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1042988" y="1820229"/>
            <a:ext cx="7848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latin typeface="Calibri" pitchFamily="34" charset="0"/>
              </a:rPr>
              <a:t>Что можно изменять в процессе форматирования символов?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940594" y="2348880"/>
            <a:ext cx="7848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latin typeface="Calibri" pitchFamily="34" charset="0"/>
              </a:rPr>
              <a:t>Что можно изменять в процессе форматирования абзацев?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812169" y="1647072"/>
            <a:ext cx="7848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latin typeface="Calibri" pitchFamily="34" charset="0"/>
              </a:rPr>
              <a:t>Какие преимущества обеспечивает стилевое форматирование?</a:t>
            </a:r>
          </a:p>
        </p:txBody>
      </p:sp>
    </p:spTree>
    <p:extLst>
      <p:ext uri="{BB962C8B-B14F-4D97-AF65-F5344CB8AC3E}">
        <p14:creationId xmlns:p14="http://schemas.microsoft.com/office/powerpoint/2010/main" val="27193692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3" grpId="1"/>
      <p:bldP spid="37894" grpId="0"/>
      <p:bldP spid="37894" grpId="1"/>
      <p:bldP spid="37895" grpId="0"/>
      <p:bldP spid="37895" grpId="1"/>
      <p:bldP spid="37896" grpId="0"/>
      <p:bldP spid="37896" grpId="1"/>
      <p:bldP spid="37897" grpId="0"/>
      <p:bldP spid="3789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2"/>
          <p:cNvSpPr>
            <a:spLocks/>
          </p:cNvSpPr>
          <p:nvPr/>
        </p:nvSpPr>
        <p:spPr bwMode="auto">
          <a:xfrm>
            <a:off x="1042988" y="188913"/>
            <a:ext cx="76438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</a:rPr>
              <a:t>Вопросы и задания</a:t>
            </a:r>
          </a:p>
        </p:txBody>
      </p:sp>
      <p:sp>
        <p:nvSpPr>
          <p:cNvPr id="37932" name="Text Box 44"/>
          <p:cNvSpPr txBox="1">
            <a:spLocks noChangeArrowheads="1"/>
          </p:cNvSpPr>
          <p:nvPr/>
        </p:nvSpPr>
        <p:spPr bwMode="auto">
          <a:xfrm>
            <a:off x="548057" y="1052736"/>
            <a:ext cx="7704138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80000"/>
              </a:lnSpc>
            </a:pPr>
            <a:r>
              <a:rPr lang="ru-RU" sz="2200" dirty="0">
                <a:latin typeface="Calibri" pitchFamily="34" charset="0"/>
              </a:rPr>
              <a:t>Выберите (отметьте галочкой) параметры, устанавливаемые при задании параметров страницы:</a:t>
            </a:r>
          </a:p>
        </p:txBody>
      </p:sp>
      <p:graphicFrame>
        <p:nvGraphicFramePr>
          <p:cNvPr id="37933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840086"/>
              </p:ext>
            </p:extLst>
          </p:nvPr>
        </p:nvGraphicFramePr>
        <p:xfrm>
          <a:off x="1501081" y="1916832"/>
          <a:ext cx="6096000" cy="45720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655763"/>
                <a:gridCol w="4440237"/>
              </a:tblGrid>
              <a:tr h="38519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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ориентация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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стиль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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размер шрифта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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размер бумаги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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номера страниц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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поля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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междустрочные интервалы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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отступы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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выравнивание абзацев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  <a:sym typeface="Symbol" pitchFamily="18" charset="2"/>
                        </a:rPr>
                        <a:t>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начертание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1281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ustrus.ru/images/phocagallery/dekor/zanavesi/1432121608_curtain-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" y="-9374"/>
            <a:ext cx="9144000" cy="68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31640" y="1124744"/>
            <a:ext cx="662473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latin typeface="Calibri" pitchFamily="34" charset="0"/>
              </a:rPr>
              <a:t>Как вы понимаете высказывание о том, что «навык квалифицированного клавиатурного письма сегодня считается социальным, общекультурным»? </a:t>
            </a:r>
          </a:p>
          <a:p>
            <a:pPr algn="ctr" eaLnBrk="1" hangingPunct="1"/>
            <a:r>
              <a:rPr lang="ru-RU" sz="2400" dirty="0">
                <a:latin typeface="Calibri" pitchFamily="34" charset="0"/>
              </a:rPr>
              <a:t>Нужен ли этот навык лично вам?</a:t>
            </a:r>
          </a:p>
        </p:txBody>
      </p:sp>
    </p:spTree>
    <p:extLst>
      <p:ext uri="{BB962C8B-B14F-4D97-AF65-F5344CB8AC3E}">
        <p14:creationId xmlns:p14="http://schemas.microsoft.com/office/powerpoint/2010/main" val="207262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ustrus.ru/images/phocagallery/dekor/zanavesi/1432121608_curtain-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" y="-9374"/>
            <a:ext cx="9144000" cy="68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5947" y="908720"/>
            <a:ext cx="6768752" cy="518457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Каких правил следует придерживаться при клавиатурном письме?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Как можно переместить курсор к обнаруженной ошибке?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Что может рассматриваться в качестве фрагмента текста?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Каким образом можно выделить фрагмент</a:t>
            </a:r>
            <a:r>
              <a:rPr lang="ru-RU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Что можно сделать с выделенным фрагментом?</a:t>
            </a:r>
            <a:endParaRPr lang="ru-RU" dirty="0" smtClean="0">
              <a:latin typeface="Calibri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Calibri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Calibri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949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ustrus.ru/images/phocagallery/dekor/zanavesi/1432121608_curtain-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74"/>
            <a:ext cx="9144000" cy="68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  <a:ea typeface="+mn-ea"/>
                <a:cs typeface="+mn-cs"/>
              </a:rPr>
              <a:t>В каком из перечисленных ниже предложений правильно расставлены пробелы между словами и знаками препинания?</a:t>
            </a:r>
            <a:br>
              <a:rPr lang="ru-RU" sz="3200" b="1" dirty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  <a:ea typeface="+mn-ea"/>
                <a:cs typeface="+mn-cs"/>
              </a:rPr>
            </a:br>
            <a:endParaRPr lang="ru-RU" sz="3200" b="1" dirty="0">
              <a:solidFill>
                <a:schemeClr val="bg1"/>
              </a:solidFill>
              <a:effectLst>
                <a:glow rad="241300">
                  <a:schemeClr val="accent2">
                    <a:satMod val="175000"/>
                    <a:alpha val="65000"/>
                  </a:schemeClr>
                </a:glow>
              </a:effectLst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564904"/>
            <a:ext cx="6768752" cy="3057203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10000"/>
              </a:lnSpc>
              <a:spcBef>
                <a:spcPct val="30000"/>
              </a:spcBef>
              <a:buNone/>
            </a:pPr>
            <a:r>
              <a:rPr lang="ru-RU" dirty="0" smtClean="0">
                <a:latin typeface="Calibri" pitchFamily="34" charset="0"/>
              </a:rPr>
              <a:t>1) Синица на море пустилась :она хвалилась, что хочет море сжечь.</a:t>
            </a:r>
          </a:p>
          <a:p>
            <a:pPr marL="0" indent="0">
              <a:lnSpc>
                <a:spcPct val="110000"/>
              </a:lnSpc>
              <a:spcBef>
                <a:spcPct val="30000"/>
              </a:spcBef>
              <a:buNone/>
            </a:pPr>
            <a:r>
              <a:rPr lang="ru-RU" dirty="0" smtClean="0">
                <a:latin typeface="Calibri" pitchFamily="34" charset="0"/>
              </a:rPr>
              <a:t>2) Синица на море </a:t>
            </a:r>
            <a:r>
              <a:rPr lang="ru-RU" dirty="0" err="1" smtClean="0">
                <a:latin typeface="Calibri" pitchFamily="34" charset="0"/>
              </a:rPr>
              <a:t>пустилась:она</a:t>
            </a:r>
            <a:r>
              <a:rPr lang="ru-RU" dirty="0" smtClean="0">
                <a:latin typeface="Calibri" pitchFamily="34" charset="0"/>
              </a:rPr>
              <a:t> хвалилась, что хочет море сжечь.</a:t>
            </a:r>
          </a:p>
          <a:p>
            <a:pPr marL="0" indent="0">
              <a:lnSpc>
                <a:spcPct val="110000"/>
              </a:lnSpc>
              <a:spcBef>
                <a:spcPct val="30000"/>
              </a:spcBef>
              <a:buNone/>
            </a:pPr>
            <a:r>
              <a:rPr lang="ru-RU" dirty="0" smtClean="0">
                <a:latin typeface="Calibri" pitchFamily="34" charset="0"/>
              </a:rPr>
              <a:t>3) Синица на море пустилась: она хвалилась, что хочет море сжечь.</a:t>
            </a:r>
          </a:p>
          <a:p>
            <a:pPr marL="0" indent="0">
              <a:lnSpc>
                <a:spcPct val="110000"/>
              </a:lnSpc>
              <a:spcBef>
                <a:spcPct val="30000"/>
              </a:spcBef>
              <a:buNone/>
            </a:pPr>
            <a:r>
              <a:rPr lang="ru-RU" dirty="0" smtClean="0">
                <a:latin typeface="Calibri" pitchFamily="34" charset="0"/>
              </a:rPr>
              <a:t>4) Синица на море пустилась : она хвалилась, что хочет море сжечь.</a:t>
            </a:r>
            <a:endParaRPr lang="ru-RU" sz="3600" dirty="0" smtClean="0">
              <a:latin typeface="Calibri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25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trus.ru/images/phocagallery/dekor/zanavesi/1432121608_curtain-0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74"/>
            <a:ext cx="9144000" cy="68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75050" y="256456"/>
            <a:ext cx="841743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Установите соответствие между пиктограммами и обозначенными ими действиями: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4932040" y="1567308"/>
            <a:ext cx="3095625" cy="3603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>
                <a:latin typeface="Calibri" pitchFamily="34" charset="0"/>
              </a:rPr>
              <a:t>Открыть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4932040" y="2143571"/>
            <a:ext cx="3095625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>
                <a:latin typeface="Calibri" pitchFamily="34" charset="0"/>
              </a:rPr>
              <a:t>Создать</a:t>
            </a:r>
            <a:endParaRPr lang="ru-RU">
              <a:latin typeface="Calibri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4932040" y="2719833"/>
            <a:ext cx="3095625" cy="3603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>
                <a:latin typeface="Calibri" pitchFamily="34" charset="0"/>
              </a:rPr>
              <a:t>Сохранить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932040" y="3296096"/>
            <a:ext cx="3095625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>
                <a:latin typeface="Calibri" pitchFamily="34" charset="0"/>
              </a:rPr>
              <a:t>Печать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4932040" y="3870771"/>
            <a:ext cx="3095625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>
                <a:latin typeface="Calibri" pitchFamily="34" charset="0"/>
              </a:rPr>
              <a:t>Вставить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4932040" y="4447033"/>
            <a:ext cx="3095625" cy="3603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>
                <a:latin typeface="Calibri" pitchFamily="34" charset="0"/>
              </a:rPr>
              <a:t>Сохранить как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932040" y="5023296"/>
            <a:ext cx="3095625" cy="360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>
                <a:latin typeface="Calibri" pitchFamily="34" charset="0"/>
              </a:rPr>
              <a:t>Копировать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4932040" y="5599558"/>
            <a:ext cx="3095625" cy="3603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>
                <a:latin typeface="Calibri" pitchFamily="34" charset="0"/>
              </a:rPr>
              <a:t>Вырезать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pic>
        <p:nvPicPr>
          <p:cNvPr id="20" name="Picture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683" y="1639540"/>
            <a:ext cx="5016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683" y="2214215"/>
            <a:ext cx="5048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683" y="2647603"/>
            <a:ext cx="5048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683" y="3150840"/>
            <a:ext cx="5397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683" y="3727103"/>
            <a:ext cx="5270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86" y="5438893"/>
            <a:ext cx="566044" cy="566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65"/>
          <p:cNvGrpSpPr>
            <a:grpSpLocks/>
          </p:cNvGrpSpPr>
          <p:nvPr/>
        </p:nvGrpSpPr>
        <p:grpSpPr bwMode="auto">
          <a:xfrm>
            <a:off x="1773708" y="4879628"/>
            <a:ext cx="433387" cy="360362"/>
            <a:chOff x="2109" y="2931"/>
            <a:chExt cx="272" cy="317"/>
          </a:xfrm>
        </p:grpSpPr>
        <p:sp>
          <p:nvSpPr>
            <p:cNvPr id="27" name="AutoShape 66"/>
            <p:cNvSpPr>
              <a:spLocks noChangeArrowheads="1"/>
            </p:cNvSpPr>
            <p:nvPr/>
          </p:nvSpPr>
          <p:spPr bwMode="auto">
            <a:xfrm flipV="1">
              <a:off x="2109" y="2931"/>
              <a:ext cx="181" cy="272"/>
            </a:xfrm>
            <a:prstGeom prst="foldedCorner">
              <a:avLst>
                <a:gd name="adj" fmla="val 12500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10800000" wrap="none" anchor="ctr"/>
            <a:lstStyle/>
            <a:p>
              <a:pPr algn="ctr">
                <a:lnSpc>
                  <a:spcPct val="35000"/>
                </a:lnSpc>
              </a:pPr>
              <a:r>
                <a:rPr lang="ru-RU" sz="1200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5000"/>
                </a:lnSpc>
              </a:pPr>
              <a:r>
                <a:rPr lang="ru-RU" sz="1200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5000"/>
                </a:lnSpc>
              </a:pPr>
              <a:r>
                <a:rPr lang="ru-RU" sz="1200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5000"/>
                </a:lnSpc>
              </a:pPr>
              <a:r>
                <a:rPr lang="ru-RU" sz="1200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5000"/>
                </a:lnSpc>
              </a:pPr>
              <a:r>
                <a:rPr lang="ru-RU" sz="1200">
                  <a:latin typeface="Calibri" pitchFamily="34" charset="0"/>
                </a:rPr>
                <a:t>-----</a:t>
              </a:r>
            </a:p>
          </p:txBody>
        </p:sp>
        <p:sp>
          <p:nvSpPr>
            <p:cNvPr id="28" name="AutoShape 67"/>
            <p:cNvSpPr>
              <a:spLocks noChangeArrowheads="1"/>
            </p:cNvSpPr>
            <p:nvPr/>
          </p:nvSpPr>
          <p:spPr bwMode="auto">
            <a:xfrm flipV="1">
              <a:off x="2200" y="2976"/>
              <a:ext cx="181" cy="272"/>
            </a:xfrm>
            <a:prstGeom prst="foldedCorner">
              <a:avLst>
                <a:gd name="adj" fmla="val 12500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10800000" wrap="none" anchor="ctr"/>
            <a:lstStyle/>
            <a:p>
              <a:pPr algn="ctr">
                <a:lnSpc>
                  <a:spcPct val="35000"/>
                </a:lnSpc>
              </a:pPr>
              <a:r>
                <a:rPr lang="ru-RU" sz="1200" dirty="0">
                  <a:latin typeface="Calibri" pitchFamily="34" charset="0"/>
                </a:rPr>
                <a:t>----</a:t>
              </a:r>
            </a:p>
            <a:p>
              <a:pPr algn="ctr">
                <a:lnSpc>
                  <a:spcPct val="35000"/>
                </a:lnSpc>
              </a:pPr>
              <a:r>
                <a:rPr lang="ru-RU" sz="1200" dirty="0">
                  <a:latin typeface="Calibri" pitchFamily="34" charset="0"/>
                </a:rPr>
                <a:t>----</a:t>
              </a:r>
            </a:p>
            <a:p>
              <a:pPr algn="ctr">
                <a:lnSpc>
                  <a:spcPct val="35000"/>
                </a:lnSpc>
              </a:pPr>
              <a:r>
                <a:rPr lang="ru-RU" sz="1200" dirty="0">
                  <a:latin typeface="Calibri" pitchFamily="34" charset="0"/>
                </a:rPr>
                <a:t>----</a:t>
              </a:r>
            </a:p>
            <a:p>
              <a:pPr algn="ctr">
                <a:lnSpc>
                  <a:spcPct val="35000"/>
                </a:lnSpc>
              </a:pPr>
              <a:r>
                <a:rPr lang="ru-RU" sz="1200" dirty="0">
                  <a:latin typeface="Calibri" pitchFamily="34" charset="0"/>
                </a:rPr>
                <a:t>----</a:t>
              </a:r>
            </a:p>
            <a:p>
              <a:pPr algn="ctr">
                <a:lnSpc>
                  <a:spcPct val="35000"/>
                </a:lnSpc>
              </a:pPr>
              <a:r>
                <a:rPr lang="ru-RU" sz="1200" dirty="0">
                  <a:latin typeface="Calibri" pitchFamily="34" charset="0"/>
                </a:rPr>
                <a:t>----</a:t>
              </a:r>
            </a:p>
          </p:txBody>
        </p:sp>
      </p:grpSp>
      <p:pic>
        <p:nvPicPr>
          <p:cNvPr id="29" name="Picture 6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708" y="4374803"/>
            <a:ext cx="431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98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ustrus.ru/images/phocagallery/dekor/zanavesi/1432121608_curtain-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" y="-9374"/>
            <a:ext cx="9144000" cy="68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095496" y="908720"/>
            <a:ext cx="662473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000" b="1" dirty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</a:rPr>
              <a:t>Аттестация дизайнеров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600200"/>
            <a:ext cx="547260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Г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Б,Г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Б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410734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ustrus.ru/images/phocagallery/dekor/zanavesi/1432121608_curtain-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74"/>
            <a:ext cx="9144000" cy="68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1259830" y="908720"/>
            <a:ext cx="6624339" cy="178510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667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atin typeface="+mn-lt"/>
              </a:rPr>
              <a:t>Форматирование текста</a:t>
            </a:r>
            <a:r>
              <a:rPr lang="ru-RU" sz="2200" dirty="0">
                <a:latin typeface="+mn-lt"/>
              </a:rPr>
              <a:t> - процесс его оформления.</a:t>
            </a:r>
          </a:p>
          <a:p>
            <a:pPr indent="2667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</a:rPr>
              <a:t>Основная цель форматирования - сделать восприятие готового документа простым и приятным для читателя.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1187450" y="3933825"/>
            <a:ext cx="3240088" cy="5762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FFFFFF"/>
                </a:solidFill>
                <a:cs typeface="Arial" charset="0"/>
              </a:rPr>
              <a:t>Прямое форматирование</a:t>
            </a:r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 flipV="1">
            <a:off x="3419475" y="3429000"/>
            <a:ext cx="1368425" cy="504825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4787900" y="3933825"/>
            <a:ext cx="3455988" cy="5762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cs typeface="Arial" charset="0"/>
              </a:rPr>
              <a:t>Стилевое форматирование</a:t>
            </a:r>
          </a:p>
        </p:txBody>
      </p:sp>
      <p:sp>
        <p:nvSpPr>
          <p:cNvPr id="3" name="Line 15"/>
          <p:cNvSpPr>
            <a:spLocks noChangeShapeType="1"/>
          </p:cNvSpPr>
          <p:nvPr/>
        </p:nvSpPr>
        <p:spPr bwMode="auto">
          <a:xfrm flipH="1" flipV="1">
            <a:off x="4787900" y="3429000"/>
            <a:ext cx="1223963" cy="504825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2195513" y="2852738"/>
            <a:ext cx="4968875" cy="649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ysClr val="windowText" lastClr="000000"/>
                </a:solidFill>
                <a:latin typeface="Arial" charset="0"/>
                <a:cs typeface="Arial" charset="0"/>
              </a:rPr>
              <a:t>Способы форматирования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87450" y="4724400"/>
            <a:ext cx="2951163" cy="19446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FFFF"/>
                </a:solidFill>
                <a:cs typeface="Arial" charset="0"/>
              </a:rPr>
              <a:t>Произвольные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FFFF"/>
                </a:solidFill>
                <a:cs typeface="Arial" charset="0"/>
              </a:rPr>
              <a:t>символьные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rgbClr val="FFFFFF"/>
                </a:solidFill>
                <a:cs typeface="Arial" charset="0"/>
              </a:rPr>
              <a:t>фрагменты</a:t>
            </a:r>
            <a:endParaRPr lang="ru-RU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219700" y="4724400"/>
            <a:ext cx="2951163" cy="19446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FFFF"/>
                </a:solidFill>
                <a:cs typeface="Arial" charset="0"/>
              </a:rPr>
              <a:t>Структурные элементы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заголовки, основной текст,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1"/>
                </a:solidFill>
                <a:latin typeface="Arial" charset="0"/>
                <a:cs typeface="Arial" charset="0"/>
              </a:rPr>
              <a:t>примеры</a:t>
            </a:r>
            <a:r>
              <a:rPr lang="ru-RU" dirty="0">
                <a:solidFill>
                  <a:schemeClr val="bg1"/>
                </a:solidFill>
                <a:latin typeface="Arial" charset="0"/>
                <a:cs typeface="Arial" charset="0"/>
              </a:rPr>
              <a:t>)</a:t>
            </a:r>
            <a:endParaRPr lang="ru-RU" dirty="0">
              <a:solidFill>
                <a:schemeClr val="bg1"/>
              </a:solidFill>
              <a:cs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 flipH="1" flipV="1">
            <a:off x="2700338" y="4508500"/>
            <a:ext cx="0" cy="215900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flipH="1" flipV="1">
            <a:off x="6659563" y="4508500"/>
            <a:ext cx="0" cy="215900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252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916436" y="4292550"/>
            <a:ext cx="3384376" cy="22327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900" b="1" dirty="0" smtClean="0">
              <a:solidFill>
                <a:srgbClr val="FFFFFF"/>
              </a:solidFill>
              <a:cs typeface="Arial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 smtClean="0">
                <a:solidFill>
                  <a:srgbClr val="FFFFFF"/>
                </a:solidFill>
                <a:cs typeface="Arial" charset="0"/>
              </a:rPr>
              <a:t>Полужирное</a:t>
            </a:r>
            <a:endParaRPr lang="ru-RU" sz="1900" b="1" dirty="0">
              <a:solidFill>
                <a:srgbClr val="FFFFFF"/>
              </a:solidFill>
              <a:cs typeface="Arial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i="1" dirty="0">
                <a:solidFill>
                  <a:srgbClr val="FFFFFF"/>
                </a:solidFill>
                <a:cs typeface="Arial" charset="0"/>
              </a:rPr>
              <a:t>Курсивное</a:t>
            </a: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solidFill>
                  <a:srgbClr val="FFFFFF"/>
                </a:solidFill>
                <a:cs typeface="Arial" charset="0"/>
              </a:rPr>
              <a:t>Подчёркнутое</a:t>
            </a: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900" baseline="30000" dirty="0">
              <a:solidFill>
                <a:srgbClr val="FFFFFF"/>
              </a:solidFill>
              <a:cs typeface="Arial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aseline="30000" dirty="0">
                <a:solidFill>
                  <a:srgbClr val="FFFFFF"/>
                </a:solidFill>
                <a:cs typeface="Arial" charset="0"/>
              </a:rPr>
              <a:t>Надстрочное </a:t>
            </a:r>
            <a:r>
              <a:rPr lang="ru-RU" sz="1900" dirty="0">
                <a:solidFill>
                  <a:srgbClr val="FFFFFF"/>
                </a:solidFill>
                <a:cs typeface="Arial" charset="0"/>
              </a:rPr>
              <a:t>(</a:t>
            </a:r>
            <a:r>
              <a:rPr lang="en-US" sz="1900" dirty="0">
                <a:solidFill>
                  <a:srgbClr val="FFFFFF"/>
                </a:solidFill>
                <a:cs typeface="Arial" charset="0"/>
              </a:rPr>
              <a:t>x</a:t>
            </a:r>
            <a:r>
              <a:rPr lang="en-US" sz="1900" baseline="30000" dirty="0">
                <a:solidFill>
                  <a:srgbClr val="FFFFFF"/>
                </a:solidFill>
                <a:cs typeface="Arial" charset="0"/>
              </a:rPr>
              <a:t>3</a:t>
            </a:r>
            <a:r>
              <a:rPr lang="en-US" sz="1900" dirty="0">
                <a:solidFill>
                  <a:srgbClr val="FFFFFF"/>
                </a:solidFill>
                <a:cs typeface="Arial" charset="0"/>
              </a:rPr>
              <a:t>)</a:t>
            </a:r>
            <a:endParaRPr lang="ru-RU" sz="1900" baseline="30000" dirty="0">
              <a:solidFill>
                <a:srgbClr val="FFFFFF"/>
              </a:solidFill>
              <a:cs typeface="Arial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aseline="-25000" dirty="0">
                <a:solidFill>
                  <a:srgbClr val="FFFFFF"/>
                </a:solidFill>
                <a:cs typeface="Arial" charset="0"/>
              </a:rPr>
              <a:t>Подстрочное</a:t>
            </a:r>
            <a:r>
              <a:rPr lang="en-US" sz="1900" baseline="-25000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sz="1900" dirty="0">
                <a:solidFill>
                  <a:srgbClr val="FFFFFF"/>
                </a:solidFill>
                <a:cs typeface="Arial" charset="0"/>
              </a:rPr>
              <a:t>(x</a:t>
            </a:r>
            <a:r>
              <a:rPr lang="en-US" sz="1900" baseline="-25000" dirty="0">
                <a:solidFill>
                  <a:srgbClr val="FFFFFF"/>
                </a:solidFill>
                <a:cs typeface="Arial" charset="0"/>
              </a:rPr>
              <a:t>2</a:t>
            </a:r>
            <a:r>
              <a:rPr lang="en-US" sz="1900" dirty="0">
                <a:solidFill>
                  <a:srgbClr val="FFFFFF"/>
                </a:solidFill>
                <a:cs typeface="Arial" charset="0"/>
              </a:rPr>
              <a:t>)</a:t>
            </a:r>
            <a:endParaRPr lang="ru-RU" sz="1900" baseline="-25000" dirty="0">
              <a:solidFill>
                <a:srgbClr val="FFFFFF"/>
              </a:solidFill>
              <a:cs typeface="Arial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900" baseline="-25000" dirty="0">
              <a:solidFill>
                <a:srgbClr val="FFFFFF"/>
              </a:solidFill>
              <a:cs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900" i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660381" y="4292550"/>
            <a:ext cx="1944687" cy="20887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FFFFFF"/>
                </a:solidFill>
                <a:cs typeface="Arial" charset="0"/>
              </a:rPr>
              <a:t>Цвет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B050"/>
                </a:solidFill>
                <a:cs typeface="Arial" charset="0"/>
              </a:rPr>
              <a:t>видимой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2060"/>
                </a:solidFill>
                <a:cs typeface="Arial" charset="0"/>
              </a:rPr>
              <a:t>части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99FFCC"/>
                </a:solidFill>
                <a:cs typeface="Arial" charset="0"/>
              </a:rPr>
              <a:t>символа</a:t>
            </a:r>
            <a:endParaRPr lang="ru-RU" b="1" dirty="0">
              <a:solidFill>
                <a:srgbClr val="99FFCC"/>
              </a:solidFill>
              <a:cs typeface="Arial" charset="0"/>
            </a:endParaRPr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 flipH="1" flipV="1">
            <a:off x="5939656" y="3787725"/>
            <a:ext cx="0" cy="503238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flipH="1" flipV="1">
            <a:off x="7812906" y="3787725"/>
            <a:ext cx="0" cy="503238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178" name="Заголовок 2"/>
          <p:cNvSpPr>
            <a:spLocks/>
          </p:cNvSpPr>
          <p:nvPr/>
        </p:nvSpPr>
        <p:spPr bwMode="auto">
          <a:xfrm>
            <a:off x="960636" y="621507"/>
            <a:ext cx="76438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</a:rPr>
              <a:t>Форматирование символов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827584" y="1340222"/>
            <a:ext cx="7921625" cy="4270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1825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200" b="1" dirty="0">
                <a:latin typeface="+mn-lt"/>
              </a:rPr>
              <a:t>Символ</a:t>
            </a:r>
            <a:r>
              <a:rPr lang="ru-RU" sz="2200" dirty="0">
                <a:latin typeface="+mn-lt"/>
              </a:rPr>
              <a:t> – минимальная графическая единица текста.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827906" y="3428950"/>
            <a:ext cx="1584325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>
                <a:solidFill>
                  <a:srgbClr val="FFFFFF"/>
                </a:solidFill>
                <a:cs typeface="Arial" charset="0"/>
              </a:rPr>
              <a:t>Шрифт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3059931" y="2060525"/>
            <a:ext cx="3600450" cy="5032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Свойства символа</a:t>
            </a:r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 flipH="1" flipV="1">
            <a:off x="1620068" y="2852688"/>
            <a:ext cx="0" cy="576262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 flipV="1">
            <a:off x="1620068" y="2852688"/>
            <a:ext cx="6192838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555106" y="3428950"/>
            <a:ext cx="2232025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>
                <a:solidFill>
                  <a:srgbClr val="FFFFFF"/>
                </a:solidFill>
                <a:cs typeface="Arial" charset="0"/>
              </a:rPr>
              <a:t>Размер шрифта</a:t>
            </a: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 flipH="1" flipV="1">
            <a:off x="3636193" y="2852688"/>
            <a:ext cx="0" cy="576262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4931593" y="3428950"/>
            <a:ext cx="2016125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>
                <a:solidFill>
                  <a:srgbClr val="FFFFFF"/>
                </a:solidFill>
                <a:cs typeface="Arial" charset="0"/>
              </a:rPr>
              <a:t>Начертание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 flipV="1">
            <a:off x="5939656" y="2852688"/>
            <a:ext cx="0" cy="576262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092181" y="3428950"/>
            <a:ext cx="1512887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>
                <a:solidFill>
                  <a:srgbClr val="FFFFFF"/>
                </a:solidFill>
                <a:cs typeface="Arial" charset="0"/>
              </a:rPr>
              <a:t>Цвет</a:t>
            </a: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 flipV="1">
            <a:off x="7812906" y="2852688"/>
            <a:ext cx="0" cy="576262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 flipV="1">
            <a:off x="4860156" y="2563763"/>
            <a:ext cx="0" cy="288925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2655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http://ustrus.ru/images/phocagallery/dekor/zanavesi/1432121608_curtain-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82" y="0"/>
            <a:ext cx="9144000" cy="68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4" name="Заголовок 2"/>
          <p:cNvSpPr>
            <a:spLocks/>
          </p:cNvSpPr>
          <p:nvPr/>
        </p:nvSpPr>
        <p:spPr bwMode="auto">
          <a:xfrm>
            <a:off x="740912" y="1201970"/>
            <a:ext cx="76438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effectLst>
                  <a:glow rad="241300">
                    <a:schemeClr val="accent2">
                      <a:satMod val="175000"/>
                      <a:alpha val="65000"/>
                    </a:schemeClr>
                  </a:glow>
                </a:effectLst>
                <a:latin typeface="Calibri" pitchFamily="34" charset="0"/>
              </a:rPr>
              <a:t>Форматирование абзацев</a:t>
            </a: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1691680" y="1783357"/>
            <a:ext cx="5688632" cy="4525963"/>
          </a:xfrm>
        </p:spPr>
        <p:txBody>
          <a:bodyPr/>
          <a:lstStyle/>
          <a:p>
            <a:r>
              <a:rPr lang="ru-RU" dirty="0" smtClean="0"/>
              <a:t>с. 162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40618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536</Words>
  <Application>Microsoft Office PowerPoint</Application>
  <PresentationFormat>Экран (4:3)</PresentationFormat>
  <Paragraphs>163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Театр начинается с вешалки </vt:lpstr>
      <vt:lpstr>Презентация PowerPoint</vt:lpstr>
      <vt:lpstr>Презентация PowerPoint</vt:lpstr>
      <vt:lpstr>В каком из перечисленных ниже предложений правильно расставлены пробелы между словами и знаками препинания?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k24</cp:lastModifiedBy>
  <cp:revision>23</cp:revision>
  <dcterms:created xsi:type="dcterms:W3CDTF">2019-02-24T04:57:08Z</dcterms:created>
  <dcterms:modified xsi:type="dcterms:W3CDTF">2019-02-26T04:56:37Z</dcterms:modified>
</cp:coreProperties>
</file>